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8" r:id="rId5"/>
    <p:sldId id="265" r:id="rId6"/>
    <p:sldId id="262" r:id="rId7"/>
    <p:sldId id="270" r:id="rId8"/>
    <p:sldId id="271" r:id="rId9"/>
    <p:sldId id="273" r:id="rId10"/>
    <p:sldId id="272" r:id="rId11"/>
    <p:sldId id="275" r:id="rId12"/>
    <p:sldId id="27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83E"/>
    <a:srgbClr val="FFFFFF"/>
    <a:srgbClr val="F5F5F5"/>
    <a:srgbClr val="2B3E42"/>
    <a:srgbClr val="F2EFE9"/>
    <a:srgbClr val="F7F3E8"/>
    <a:srgbClr val="FFBA08"/>
    <a:srgbClr val="747E80"/>
    <a:srgbClr val="E5C49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8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3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1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8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1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1AA86-8739-4E76-BAE8-13EC454FC120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240E5-DF8A-4CEC-A688-BCED985E9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3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thispanou@gmail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efstratiosromanidis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billkotsomitis@gmail.com" TargetMode="Externa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91678" y="375078"/>
            <a:ext cx="12575356" cy="1394449"/>
            <a:chOff x="0" y="2130458"/>
            <a:chExt cx="12433954" cy="1394449"/>
          </a:xfrm>
        </p:grpSpPr>
        <p:sp>
          <p:nvSpPr>
            <p:cNvPr id="5" name="Rectangle 4"/>
            <p:cNvSpPr/>
            <p:nvPr/>
          </p:nvSpPr>
          <p:spPr>
            <a:xfrm>
              <a:off x="0" y="2130458"/>
              <a:ext cx="12433954" cy="1394449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21401" y="2293782"/>
              <a:ext cx="66479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Your Next Best Restaurant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i="1" dirty="0">
                  <a:solidFill>
                    <a:srgbClr val="F7F3E8"/>
                  </a:solidFill>
                  <a:latin typeface="Century Gothic" panose="020B0502020202020204" pitchFamily="34" charset="0"/>
                </a:rPr>
                <a:t>Building a Recommendation Engine Using Neural Network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6447935"/>
            <a:ext cx="12575356" cy="410066"/>
            <a:chOff x="0" y="2538589"/>
            <a:chExt cx="12433954" cy="986318"/>
          </a:xfrm>
        </p:grpSpPr>
        <p:sp>
          <p:nvSpPr>
            <p:cNvPr id="8" name="Rectangle 7"/>
            <p:cNvSpPr/>
            <p:nvPr/>
          </p:nvSpPr>
          <p:spPr>
            <a:xfrm>
              <a:off x="0" y="2538589"/>
              <a:ext cx="12433954" cy="986318"/>
            </a:xfrm>
            <a:prstGeom prst="rect">
              <a:avLst/>
            </a:prstGeom>
            <a:solidFill>
              <a:srgbClr val="747E8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88832" y="2710594"/>
              <a:ext cx="7077245" cy="74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7F3E8"/>
                  </a:solidFill>
                  <a:latin typeface="Century Gothic" panose="020B0502020202020204" pitchFamily="34" charset="0"/>
                </a:rPr>
                <a:t>ATHENS UNIVERSITY OF ECONOMICS AND BUSINESS | MSc IN BUSINESS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3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37293" y="307376"/>
            <a:ext cx="9602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«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place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awesome thought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shack stack cheese man not disappoint mushroom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act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patty stuffed cheese fry wow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unbelievable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husband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perfect good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coffee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chocolate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winner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chicken dinner eat lunch day not disappoint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american</a:t>
            </a:r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»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415098"/>
            <a:ext cx="1874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Input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Review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1986311" y="253468"/>
            <a:ext cx="61429" cy="11061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43204" y="1575001"/>
            <a:ext cx="3940697" cy="4813273"/>
            <a:chOff x="343204" y="1575001"/>
            <a:chExt cx="3940697" cy="4813273"/>
          </a:xfrm>
        </p:grpSpPr>
        <p:sp>
          <p:nvSpPr>
            <p:cNvPr id="25" name="Rectangle 24"/>
            <p:cNvSpPr/>
            <p:nvPr/>
          </p:nvSpPr>
          <p:spPr>
            <a:xfrm>
              <a:off x="343204" y="1575001"/>
              <a:ext cx="3940697" cy="4813273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8542" y="1703298"/>
              <a:ext cx="3646583" cy="45314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48" y="1723243"/>
              <a:ext cx="3650333" cy="4511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37293" y="307376"/>
            <a:ext cx="9602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«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place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awesome thought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shack stack cheese man not disappoint mushroom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act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patty stuffed cheese fry wow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unbelievable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husband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perfect good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coffee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chocolate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winner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chicken dinner eat lunch day not disappoint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american</a:t>
            </a:r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»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415098"/>
            <a:ext cx="1874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Input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Review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1986311" y="253468"/>
            <a:ext cx="61429" cy="11061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43204" y="1575001"/>
            <a:ext cx="3940697" cy="4813273"/>
            <a:chOff x="343204" y="1575001"/>
            <a:chExt cx="3940697" cy="4813273"/>
          </a:xfrm>
        </p:grpSpPr>
        <p:sp>
          <p:nvSpPr>
            <p:cNvPr id="25" name="Rectangle 24"/>
            <p:cNvSpPr/>
            <p:nvPr/>
          </p:nvSpPr>
          <p:spPr>
            <a:xfrm>
              <a:off x="343204" y="1575001"/>
              <a:ext cx="3940697" cy="4813273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8542" y="1703298"/>
              <a:ext cx="3646583" cy="45314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48" y="1723243"/>
              <a:ext cx="3650333" cy="451153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609329" y="1916019"/>
            <a:ext cx="4733003" cy="4106039"/>
            <a:chOff x="384511" y="2238342"/>
            <a:chExt cx="4733003" cy="4106039"/>
          </a:xfrm>
        </p:grpSpPr>
        <p:grpSp>
          <p:nvGrpSpPr>
            <p:cNvPr id="11" name="Group 10"/>
            <p:cNvGrpSpPr/>
            <p:nvPr/>
          </p:nvGrpSpPr>
          <p:grpSpPr>
            <a:xfrm>
              <a:off x="384511" y="2238342"/>
              <a:ext cx="4733003" cy="4106039"/>
              <a:chOff x="1046931" y="2154344"/>
              <a:chExt cx="2730832" cy="409704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046931" y="2154344"/>
                <a:ext cx="2730832" cy="4097044"/>
              </a:xfrm>
              <a:prstGeom prst="rect">
                <a:avLst/>
              </a:prstGeom>
              <a:solidFill>
                <a:srgbClr val="F25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21790" y="2304941"/>
                <a:ext cx="2577401" cy="37990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Εικόνα 23" descr="Εικόνα που περιέχει πίνακας&#10;&#10;Περιγραφή που δημιουργήθηκε αυτόματα">
              <a:extLst>
                <a:ext uri="{FF2B5EF4-FFF2-40B4-BE49-F238E27FC236}">
                  <a16:creationId xmlns:a16="http://schemas.microsoft.com/office/drawing/2014/main" xmlns="" id="{83638FFE-11F2-403B-A70C-94646A3D1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11" y="2426848"/>
              <a:ext cx="4429358" cy="3741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4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43204" y="1575001"/>
            <a:ext cx="3940697" cy="4813273"/>
            <a:chOff x="343204" y="1575001"/>
            <a:chExt cx="3940697" cy="4813273"/>
          </a:xfrm>
        </p:grpSpPr>
        <p:sp>
          <p:nvSpPr>
            <p:cNvPr id="25" name="Rectangle 24"/>
            <p:cNvSpPr/>
            <p:nvPr/>
          </p:nvSpPr>
          <p:spPr>
            <a:xfrm>
              <a:off x="343204" y="1575001"/>
              <a:ext cx="3940697" cy="4813273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8542" y="1703298"/>
              <a:ext cx="3646583" cy="45314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48" y="1723243"/>
              <a:ext cx="3650333" cy="451153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609329" y="1916019"/>
            <a:ext cx="4733003" cy="4106039"/>
            <a:chOff x="384511" y="2238342"/>
            <a:chExt cx="4733003" cy="4106039"/>
          </a:xfrm>
        </p:grpSpPr>
        <p:grpSp>
          <p:nvGrpSpPr>
            <p:cNvPr id="11" name="Group 10"/>
            <p:cNvGrpSpPr/>
            <p:nvPr/>
          </p:nvGrpSpPr>
          <p:grpSpPr>
            <a:xfrm>
              <a:off x="384511" y="2238342"/>
              <a:ext cx="4733003" cy="4106039"/>
              <a:chOff x="1046931" y="2154344"/>
              <a:chExt cx="2730832" cy="409704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046931" y="2154344"/>
                <a:ext cx="2730832" cy="4097044"/>
              </a:xfrm>
              <a:prstGeom prst="rect">
                <a:avLst/>
              </a:prstGeom>
              <a:solidFill>
                <a:srgbClr val="F25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21790" y="2304941"/>
                <a:ext cx="2577401" cy="37990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Εικόνα 23" descr="Εικόνα που περιέχει πίνακας&#10;&#10;Περιγραφή που δημιουργήθηκε αυτόματα">
              <a:extLst>
                <a:ext uri="{FF2B5EF4-FFF2-40B4-BE49-F238E27FC236}">
                  <a16:creationId xmlns:a16="http://schemas.microsoft.com/office/drawing/2014/main" xmlns="" id="{83638FFE-11F2-403B-A70C-94646A3D1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11" y="2426848"/>
              <a:ext cx="4429358" cy="374146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6731306" y="3040655"/>
            <a:ext cx="4660135" cy="1476261"/>
          </a:xfrm>
          <a:prstGeom prst="rect">
            <a:avLst/>
          </a:prstGeom>
          <a:solidFill>
            <a:srgbClr val="F25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7293" y="307376"/>
            <a:ext cx="9602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«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place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awesome thought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shack stack cheese man not disappoint mushroom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act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patty stuffed cheese fry wow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unbelievable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husband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perfect good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coffee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chocolate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winner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chicken dinner eat lunch day not disappoint 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american</a:t>
            </a:r>
            <a:r>
              <a:rPr lang="el-GR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»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415098"/>
            <a:ext cx="1874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Input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Review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1986311" y="253468"/>
            <a:ext cx="61429" cy="11061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Καταγραφή οθόνης 8">
            <a:hlinkClick r:id="" action="ppaction://media"/>
            <a:extLst>
              <a:ext uri="{FF2B5EF4-FFF2-40B4-BE49-F238E27FC236}">
                <a16:creationId xmlns:a16="http://schemas.microsoft.com/office/drawing/2014/main" xmlns="" id="{8DE538A6-01C6-4153-BA80-B75B11B69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8422" y="3188072"/>
            <a:ext cx="4243264" cy="11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5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9468" y="2721114"/>
            <a:ext cx="411306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Thank you !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… and have a nice meal!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7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02124" y="1927037"/>
            <a:ext cx="12396248" cy="3550683"/>
            <a:chOff x="-113122" y="1640264"/>
            <a:chExt cx="12396248" cy="3550683"/>
          </a:xfrm>
        </p:grpSpPr>
        <p:sp>
          <p:nvSpPr>
            <p:cNvPr id="6" name="Rectangle 5"/>
            <p:cNvSpPr/>
            <p:nvPr/>
          </p:nvSpPr>
          <p:spPr>
            <a:xfrm>
              <a:off x="-113122" y="1640264"/>
              <a:ext cx="12396248" cy="2658359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C:\Users\AthinaSpanou\Downloads\pic Vasilis Kotsomytis.jp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/>
            <a:stretch/>
          </p:blipFill>
          <p:spPr bwMode="auto">
            <a:xfrm>
              <a:off x="2147323" y="1947813"/>
              <a:ext cx="1543685" cy="2057400"/>
            </a:xfrm>
            <a:prstGeom prst="ellipse">
              <a:avLst/>
            </a:prstGeom>
            <a:noFill/>
            <a:ln>
              <a:noFill/>
            </a:ln>
            <a:effectLst>
              <a:outerShdw blurRad="215900" dist="114300" dir="162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Εικόνα 22"/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112" y="1947813"/>
              <a:ext cx="1673542" cy="2034226"/>
            </a:xfrm>
            <a:prstGeom prst="ellipse">
              <a:avLst/>
            </a:prstGeom>
            <a:noFill/>
            <a:ln>
              <a:noFill/>
            </a:ln>
            <a:effectLst>
              <a:outerShdw blurRad="215900" dist="114300" dir="162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https://media-exp1.licdn.com/dms/image/C4E03AQFFxVxE8RrDwg/profile-displayphoto-shrink_400_400/0?e=1608163200&amp;v=beta&amp;t=XMorilSYNca2lwIvXZOkIu9FERSkRdj75MLE5G2zAiE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0" r="8410"/>
            <a:stretch/>
          </p:blipFill>
          <p:spPr bwMode="auto">
            <a:xfrm>
              <a:off x="8912759" y="1947813"/>
              <a:ext cx="1673542" cy="1996283"/>
            </a:xfrm>
            <a:prstGeom prst="ellipse">
              <a:avLst/>
            </a:prstGeom>
            <a:noFill/>
            <a:ln>
              <a:noFill/>
            </a:ln>
            <a:effectLst>
              <a:outerShdw blurRad="215900" dist="114300" dir="162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757628" y="4452283"/>
              <a:ext cx="23230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2B3E42"/>
                  </a:solidFill>
                  <a:latin typeface="Century Gothic" panose="020B0502020202020204" pitchFamily="34" charset="0"/>
                </a:rPr>
                <a:t>Vasileios</a:t>
              </a:r>
              <a:r>
                <a:rPr lang="en-US" sz="1400" b="1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400" b="1" dirty="0" err="1">
                  <a:solidFill>
                    <a:srgbClr val="2B3E42"/>
                  </a:solidFill>
                  <a:latin typeface="Century Gothic" panose="020B0502020202020204" pitchFamily="34" charset="0"/>
                </a:rPr>
                <a:t>Kotsomytis</a:t>
              </a:r>
              <a:r>
                <a:rPr lang="en-US" sz="1400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,</a:t>
              </a:r>
            </a:p>
            <a:p>
              <a:pPr algn="ctr"/>
              <a:r>
                <a:rPr lang="en-US" sz="1400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BI Analyst</a:t>
              </a:r>
            </a:p>
            <a:p>
              <a:pPr algn="ctr"/>
              <a:r>
                <a:rPr lang="en-US" sz="1400" i="1" dirty="0">
                  <a:solidFill>
                    <a:srgbClr val="747E80"/>
                  </a:solidFill>
                  <a:latin typeface="Century Gothic" panose="020B0502020202020204" pitchFamily="34" charset="0"/>
                  <a:hlinkClick r:id="rId6"/>
                </a:rPr>
                <a:t>billkotsomitis@gmail.com</a:t>
              </a:r>
              <a:endParaRPr lang="en-US" sz="1400" i="1" dirty="0">
                <a:solidFill>
                  <a:srgbClr val="747E8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233" y="4452283"/>
              <a:ext cx="2871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2B3E42"/>
                  </a:solidFill>
                  <a:latin typeface="Century Gothic" panose="020B0502020202020204" pitchFamily="34" charset="0"/>
                </a:rPr>
                <a:t>Efstratios</a:t>
              </a:r>
              <a:r>
                <a:rPr lang="en-US" sz="1400" b="1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400" b="1" dirty="0" err="1">
                  <a:solidFill>
                    <a:srgbClr val="2B3E42"/>
                  </a:solidFill>
                  <a:latin typeface="Century Gothic" panose="020B0502020202020204" pitchFamily="34" charset="0"/>
                </a:rPr>
                <a:t>Romanidis</a:t>
              </a:r>
              <a:r>
                <a:rPr lang="en-US" sz="1400" b="1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, </a:t>
              </a:r>
            </a:p>
            <a:p>
              <a:pPr algn="ctr"/>
              <a:r>
                <a:rPr lang="en-US" sz="1400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BI Analyst</a:t>
              </a:r>
            </a:p>
            <a:p>
              <a:pPr algn="ctr"/>
              <a:r>
                <a:rPr lang="en-US" sz="1400" i="1" dirty="0">
                  <a:solidFill>
                    <a:srgbClr val="747E80"/>
                  </a:solidFill>
                  <a:latin typeface="Century Gothic" panose="020B0502020202020204" pitchFamily="34" charset="0"/>
                  <a:hlinkClick r:id="rId7"/>
                </a:rPr>
                <a:t>efstratiosromanidis@gmail.com</a:t>
              </a:r>
              <a:endParaRPr lang="en-US" sz="1400" i="1" dirty="0">
                <a:solidFill>
                  <a:srgbClr val="747E8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24061" y="4452283"/>
              <a:ext cx="22509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Athina Spanou,</a:t>
              </a:r>
            </a:p>
            <a:p>
              <a:pPr algn="ctr"/>
              <a:r>
                <a:rPr lang="en-US" sz="1400" dirty="0">
                  <a:solidFill>
                    <a:srgbClr val="2B3E42"/>
                  </a:solidFill>
                  <a:latin typeface="Century Gothic" panose="020B0502020202020204" pitchFamily="34" charset="0"/>
                </a:rPr>
                <a:t>BI Analyst</a:t>
              </a:r>
            </a:p>
            <a:p>
              <a:pPr algn="ctr"/>
              <a:r>
                <a:rPr lang="en-US" sz="1400" i="1" dirty="0">
                  <a:solidFill>
                    <a:srgbClr val="747E80"/>
                  </a:solidFill>
                  <a:latin typeface="Century Gothic" panose="020B0502020202020204" pitchFamily="34" charset="0"/>
                  <a:hlinkClick r:id="rId8"/>
                </a:rPr>
                <a:t>athispanou@gmail.com</a:t>
              </a:r>
              <a:endParaRPr lang="en-US" sz="1400" i="1" dirty="0">
                <a:solidFill>
                  <a:srgbClr val="747E8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43245" y="532155"/>
            <a:ext cx="768351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Business Intelligence </a:t>
            </a:r>
            <a:r>
              <a:rPr lang="en-US" sz="2400" dirty="0">
                <a:solidFill>
                  <a:srgbClr val="2B3E42"/>
                </a:solidFill>
                <a:latin typeface="Century Gothic" panose="020B0502020202020204" pitchFamily="34" charset="0"/>
              </a:rPr>
              <a:t>Team</a:t>
            </a:r>
            <a:r>
              <a:rPr lang="en-US" sz="2400" dirty="0">
                <a:solidFill>
                  <a:srgbClr val="747E80"/>
                </a:solidFill>
                <a:latin typeface="Century Gothic" panose="020B0502020202020204" pitchFamily="34" charset="0"/>
              </a:rPr>
              <a:t> @ </a:t>
            </a:r>
            <a:r>
              <a:rPr lang="en-US" sz="2400" b="1" dirty="0">
                <a:solidFill>
                  <a:srgbClr val="F2583E"/>
                </a:solidFill>
                <a:latin typeface="Century Gothic" panose="020B0502020202020204" pitchFamily="34" charset="0"/>
              </a:rPr>
              <a:t>YELP</a:t>
            </a:r>
            <a:r>
              <a:rPr lang="en-US" sz="2400" dirty="0">
                <a:solidFill>
                  <a:srgbClr val="747E80"/>
                </a:solidFill>
                <a:latin typeface="Century Gothic" panose="020B0502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sz="1400" i="1" dirty="0">
                <a:solidFill>
                  <a:srgbClr val="747E8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an American public company that publishes crowd-sourced reviews about businesses.</a:t>
            </a:r>
            <a:endParaRPr lang="en-US" sz="1400" i="1" dirty="0">
              <a:solidFill>
                <a:srgbClr val="747E8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2400" b="1" dirty="0">
              <a:solidFill>
                <a:srgbClr val="F2583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22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64642" y="1347859"/>
            <a:ext cx="11020225" cy="816577"/>
            <a:chOff x="655215" y="1564675"/>
            <a:chExt cx="11020225" cy="816577"/>
          </a:xfrm>
        </p:grpSpPr>
        <p:sp>
          <p:nvSpPr>
            <p:cNvPr id="2" name="Rectangle 1"/>
            <p:cNvSpPr/>
            <p:nvPr/>
          </p:nvSpPr>
          <p:spPr>
            <a:xfrm>
              <a:off x="1427122" y="1981142"/>
              <a:ext cx="102483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To build a personalized Restaurant </a:t>
              </a:r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Recommendation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Engine based on a user’s </a:t>
              </a:r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reviews 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15" y="1578567"/>
              <a:ext cx="771907" cy="77190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427122" y="156467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Mission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508289" y="1917385"/>
              <a:ext cx="113121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988202" y="3134004"/>
            <a:ext cx="4215597" cy="3093101"/>
            <a:chOff x="3450515" y="3134004"/>
            <a:chExt cx="4215597" cy="3093101"/>
          </a:xfrm>
        </p:grpSpPr>
        <p:sp>
          <p:nvSpPr>
            <p:cNvPr id="17" name="Rectangle 16"/>
            <p:cNvSpPr/>
            <p:nvPr/>
          </p:nvSpPr>
          <p:spPr>
            <a:xfrm>
              <a:off x="4238571" y="5736717"/>
              <a:ext cx="34259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10GB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of </a:t>
              </a:r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unprocessed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data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129" y="3308622"/>
              <a:ext cx="30636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210K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Unique </a:t>
              </a:r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Businesses 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8571" y="4937531"/>
              <a:ext cx="3427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8M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Unique Business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Reviews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45495" y="4106585"/>
              <a:ext cx="20329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2M </a:t>
              </a: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Unique Users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515" y="3134004"/>
              <a:ext cx="650144" cy="650144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554210" y="4054339"/>
              <a:ext cx="442754" cy="453927"/>
              <a:chOff x="3554210" y="4054339"/>
              <a:chExt cx="442754" cy="453927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210" y="4054339"/>
                <a:ext cx="442754" cy="442754"/>
              </a:xfrm>
              <a:prstGeom prst="rect">
                <a:avLst/>
              </a:prstGeom>
            </p:spPr>
          </p:pic>
          <p:cxnSp>
            <p:nvCxnSpPr>
              <p:cNvPr id="27" name="Straight Connector 26"/>
              <p:cNvCxnSpPr/>
              <p:nvPr/>
            </p:nvCxnSpPr>
            <p:spPr>
              <a:xfrm>
                <a:off x="3582185" y="4506695"/>
                <a:ext cx="339366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621462" y="4508266"/>
                <a:ext cx="339366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812" y="4790988"/>
              <a:ext cx="580666" cy="58066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093" y="5646439"/>
              <a:ext cx="580666" cy="580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8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1526704" y="2737968"/>
            <a:ext cx="5270021" cy="3876959"/>
          </a:xfrm>
          <a:prstGeom prst="wedgeRoundRectCallout">
            <a:avLst>
              <a:gd name="adj1" fmla="val 61899"/>
              <a:gd name="adj2" fmla="val 19694"/>
              <a:gd name="adj3" fmla="val 16667"/>
            </a:avLst>
          </a:prstGeom>
          <a:solidFill>
            <a:srgbClr val="F5F5F5"/>
          </a:solidFill>
          <a:ln w="38100">
            <a:solidFill>
              <a:srgbClr val="2B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60256" y="919349"/>
            <a:ext cx="12424527" cy="1689953"/>
          </a:xfrm>
          <a:prstGeom prst="rect">
            <a:avLst/>
          </a:prstGeom>
          <a:solidFill>
            <a:srgbClr val="2B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436549" y="1347859"/>
            <a:ext cx="6096000" cy="816577"/>
            <a:chOff x="1427122" y="1564675"/>
            <a:chExt cx="6096000" cy="816577"/>
          </a:xfrm>
        </p:grpSpPr>
        <p:sp>
          <p:nvSpPr>
            <p:cNvPr id="2" name="Rectangle 1"/>
            <p:cNvSpPr/>
            <p:nvPr/>
          </p:nvSpPr>
          <p:spPr>
            <a:xfrm>
              <a:off x="1427122" y="1981142"/>
              <a:ext cx="42049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Reviews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and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Cuisine 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Categories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7122" y="156467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1508289" y="1902652"/>
              <a:ext cx="3261318" cy="1473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2633753" y="2782745"/>
            <a:ext cx="3738767" cy="387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Lower</a:t>
            </a:r>
            <a:r>
              <a:rPr lang="en-US" sz="2000" dirty="0">
                <a:solidFill>
                  <a:srgbClr val="2B3E42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Text</a:t>
            </a:r>
            <a:endParaRPr lang="el-GR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Remove </a:t>
            </a: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non-English</a:t>
            </a: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 words</a:t>
            </a: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Replace </a:t>
            </a: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contractions</a:t>
            </a:r>
            <a:endParaRPr lang="el-GR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Remove </a:t>
            </a: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punctuations</a:t>
            </a:r>
            <a:endParaRPr lang="en-US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Convert </a:t>
            </a: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accented</a:t>
            </a:r>
            <a:r>
              <a:rPr lang="en-US" sz="2000" dirty="0">
                <a:solidFill>
                  <a:srgbClr val="2B3E42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characters</a:t>
            </a: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Remove </a:t>
            </a: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Whitespace</a:t>
            </a:r>
            <a:endParaRPr lang="el-GR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Tokenization</a:t>
            </a:r>
            <a:endParaRPr lang="el-GR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2B3E42"/>
                </a:solidFill>
                <a:latin typeface="Century Gothic" panose="020B0502020202020204" pitchFamily="34" charset="0"/>
              </a:rPr>
              <a:t>Remove </a:t>
            </a:r>
            <a:r>
              <a:rPr lang="en-US" sz="2000" b="1" dirty="0" err="1">
                <a:solidFill>
                  <a:srgbClr val="2B3E42"/>
                </a:solidFill>
                <a:latin typeface="Century Gothic" panose="020B0502020202020204" pitchFamily="34" charset="0"/>
              </a:rPr>
              <a:t>Stopwords</a:t>
            </a:r>
            <a:endParaRPr lang="en-US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2B3E42"/>
                </a:solidFill>
                <a:latin typeface="Century Gothic" panose="020B0502020202020204" pitchFamily="34" charset="0"/>
              </a:rPr>
              <a:t>Lemmatization</a:t>
            </a:r>
            <a:endParaRPr lang="en-US" b="1" dirty="0">
              <a:solidFill>
                <a:srgbClr val="2B3E42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49F25-134A-4C81-BBFD-B2464D12D1C1}"/>
              </a:ext>
            </a:extLst>
          </p:cNvPr>
          <p:cNvSpPr txBox="1"/>
          <p:nvPr/>
        </p:nvSpPr>
        <p:spPr>
          <a:xfrm>
            <a:off x="1438029" y="1317081"/>
            <a:ext cx="609452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Natural Language Processing</a:t>
            </a:r>
            <a:endParaRPr lang="el-GR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Γραφικό 7" descr="Λίστα ελέγχου">
            <a:extLst>
              <a:ext uri="{FF2B5EF4-FFF2-40B4-BE49-F238E27FC236}">
                <a16:creationId xmlns:a16="http://schemas.microsoft.com/office/drawing/2014/main" xmlns="" id="{F93AE189-FC69-445C-8A3F-D8635D08E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2304" y="1307126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12" y="4456862"/>
            <a:ext cx="2401138" cy="2401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8281" y="6740165"/>
            <a:ext cx="832923" cy="207390"/>
          </a:xfrm>
          <a:prstGeom prst="rect">
            <a:avLst/>
          </a:prstGeom>
          <a:solidFill>
            <a:srgbClr val="F25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6905" y="288224"/>
            <a:ext cx="11349872" cy="6052008"/>
          </a:xfrm>
          <a:prstGeom prst="rect">
            <a:avLst/>
          </a:prstGeom>
          <a:solidFill>
            <a:srgbClr val="F25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2487" y="395926"/>
            <a:ext cx="11349872" cy="6052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xmlns="" id="{2921B160-51DA-408F-90F1-E9C94992E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004839"/>
            <a:ext cx="5585884" cy="3386185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xmlns="" id="{23D0EF74-AD1E-4FD9-914D-8EC9058EB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xmlns="" id="{5BA848D2-9078-435E-84B1-4C71B3A4BA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4840"/>
            <a:ext cx="5223934" cy="4848319"/>
          </a:xfrm>
          <a:prstGeom prst="rect">
            <a:avLst/>
          </a:prstGeom>
        </p:spPr>
      </p:pic>
      <p:pic>
        <p:nvPicPr>
          <p:cNvPr id="8" name="Εικόνα 7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AE263B85-72B1-467D-90F7-314C6F3E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4600575"/>
            <a:ext cx="5585883" cy="12525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6649" y="512032"/>
            <a:ext cx="29787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747E80"/>
                </a:solidFill>
                <a:latin typeface="Century Gothic" panose="020B050202020202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887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91374" y="3280528"/>
            <a:ext cx="5684362" cy="3376366"/>
          </a:xfrm>
          <a:prstGeom prst="rect">
            <a:avLst/>
          </a:prstGeom>
          <a:solidFill>
            <a:srgbClr val="2B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1951" y="386498"/>
            <a:ext cx="5344998" cy="3685881"/>
          </a:xfrm>
          <a:prstGeom prst="rect">
            <a:avLst/>
          </a:prstGeom>
          <a:solidFill>
            <a:srgbClr val="F2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42" y="518473"/>
            <a:ext cx="5344998" cy="3685881"/>
          </a:xfrm>
          <a:prstGeom prst="rect">
            <a:avLst/>
          </a:prstGeom>
          <a:solidFill>
            <a:srgbClr val="2B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3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2F915546-A3A8-4C73-BF48-649A25960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5" y="650451"/>
            <a:ext cx="5126484" cy="3421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9273" flipV="1">
            <a:off x="4041753" y="4764999"/>
            <a:ext cx="1673623" cy="16736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59131" y="4875172"/>
            <a:ext cx="4027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2B3E42"/>
                </a:solidFill>
                <a:latin typeface="Century Gothic" panose="020B0502020202020204" pitchFamily="34" charset="0"/>
              </a:rPr>
              <a:t>HeatMap</a:t>
            </a:r>
            <a:r>
              <a:rPr lang="en-US" i="1" dirty="0">
                <a:solidFill>
                  <a:srgbClr val="2B3E42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i="1" dirty="0">
                <a:solidFill>
                  <a:srgbClr val="2B3E42"/>
                </a:solidFill>
                <a:latin typeface="Century Gothic" panose="020B0502020202020204" pitchFamily="34" charset="0"/>
              </a:rPr>
              <a:t>Nevada</a:t>
            </a:r>
            <a:r>
              <a:rPr lang="en-US" sz="2000" i="1" dirty="0">
                <a:solidFill>
                  <a:srgbClr val="2B3E42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rgbClr val="2B3E42"/>
                </a:solidFill>
                <a:latin typeface="Century Gothic" panose="020B0502020202020204" pitchFamily="34" charset="0"/>
              </a:rPr>
              <a:t>X </a:t>
            </a:r>
            <a:r>
              <a:rPr lang="en-US" sz="2000" b="1" i="1" dirty="0">
                <a:solidFill>
                  <a:srgbClr val="2B3E42"/>
                </a:solidFill>
                <a:latin typeface="Century Gothic" panose="020B0502020202020204" pitchFamily="34" charset="0"/>
              </a:rPr>
              <a:t>Rating Stars</a:t>
            </a:r>
            <a:endParaRPr lang="en-US" sz="2000" b="1" i="1" dirty="0">
              <a:solidFill>
                <a:srgbClr val="2B3E4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47750" y="719522"/>
            <a:ext cx="5505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B3E42"/>
                </a:solidFill>
                <a:latin typeface="Century Gothic" panose="020B0502020202020204" pitchFamily="34" charset="0"/>
              </a:rPr>
              <a:t>Word-Cloud </a:t>
            </a:r>
            <a:r>
              <a:rPr lang="en-US" sz="2000" b="1" i="1" dirty="0">
                <a:solidFill>
                  <a:srgbClr val="2B3E42"/>
                </a:solidFill>
                <a:latin typeface="Century Gothic" panose="020B0502020202020204" pitchFamily="34" charset="0"/>
              </a:rPr>
              <a:t>Most Frequent Words </a:t>
            </a:r>
            <a:r>
              <a:rPr lang="en-US" i="1" dirty="0">
                <a:solidFill>
                  <a:srgbClr val="2B3E42"/>
                </a:solidFill>
                <a:latin typeface="Century Gothic" panose="020B0502020202020204" pitchFamily="34" charset="0"/>
              </a:rPr>
              <a:t>in </a:t>
            </a:r>
            <a:r>
              <a:rPr lang="en-US" sz="2000" b="1" i="1" dirty="0">
                <a:solidFill>
                  <a:srgbClr val="2B3E42"/>
                </a:solidFill>
                <a:latin typeface="Century Gothic" panose="020B0502020202020204" pitchFamily="34" charset="0"/>
              </a:rPr>
              <a:t>Reviews</a:t>
            </a:r>
            <a:endParaRPr lang="en-US" b="1" i="1" dirty="0">
              <a:solidFill>
                <a:srgbClr val="2B3E4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0727" flipH="1" flipV="1">
            <a:off x="6434823" y="732790"/>
            <a:ext cx="1673623" cy="1673623"/>
          </a:xfrm>
          <a:prstGeom prst="rect">
            <a:avLst/>
          </a:prstGeom>
        </p:spPr>
      </p:pic>
      <p:pic>
        <p:nvPicPr>
          <p:cNvPr id="3" name="Καταγραφή οθόνης 2">
            <a:hlinkClick r:id="" action="ppaction://media"/>
            <a:extLst>
              <a:ext uri="{FF2B5EF4-FFF2-40B4-BE49-F238E27FC236}">
                <a16:creationId xmlns:a16="http://schemas.microsoft.com/office/drawing/2014/main" xmlns="" id="{0F12CF69-7E2D-4AAB-B714-146620B0A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5580" y="3085731"/>
            <a:ext cx="5769277" cy="3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0829" y="493701"/>
            <a:ext cx="12481089" cy="1297388"/>
          </a:xfrm>
          <a:prstGeom prst="rect">
            <a:avLst/>
          </a:prstGeom>
          <a:solidFill>
            <a:srgbClr val="F7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40643" y="2170893"/>
            <a:ext cx="2674168" cy="3933051"/>
            <a:chOff x="1121790" y="2170893"/>
            <a:chExt cx="2674168" cy="3933051"/>
          </a:xfrm>
        </p:grpSpPr>
        <p:sp>
          <p:nvSpPr>
            <p:cNvPr id="16" name="Rectangle 15"/>
            <p:cNvSpPr/>
            <p:nvPr/>
          </p:nvSpPr>
          <p:spPr>
            <a:xfrm>
              <a:off x="1218557" y="2170893"/>
              <a:ext cx="2577401" cy="3799003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1790" y="2304941"/>
              <a:ext cx="2577401" cy="3799003"/>
            </a:xfrm>
            <a:prstGeom prst="rect">
              <a:avLst/>
            </a:prstGeom>
            <a:solidFill>
              <a:srgbClr val="F7F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Εικόνα 16">
              <a:extLst>
                <a:ext uri="{FF2B5EF4-FFF2-40B4-BE49-F238E27FC236}">
                  <a16:creationId xmlns:a16="http://schemas.microsoft.com/office/drawing/2014/main" xmlns="" id="{9A2A25CB-922A-43AE-930F-D7654A2EA208}"/>
                </a:ext>
              </a:extLst>
            </p:cNvPr>
            <p:cNvPicPr/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191" y="2469141"/>
              <a:ext cx="2205355" cy="3500755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1446695" y="773063"/>
            <a:ext cx="6096000" cy="785799"/>
            <a:chOff x="1427122" y="1564675"/>
            <a:chExt cx="6096000" cy="785799"/>
          </a:xfrm>
        </p:grpSpPr>
        <p:sp>
          <p:nvSpPr>
            <p:cNvPr id="2" name="Rectangle 1"/>
            <p:cNvSpPr/>
            <p:nvPr/>
          </p:nvSpPr>
          <p:spPr>
            <a:xfrm>
              <a:off x="1427122" y="1981142"/>
              <a:ext cx="40511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Train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&amp; 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Evaluate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4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different Models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B3E42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7122" y="156467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1508289" y="1917385"/>
              <a:ext cx="2777808" cy="0"/>
            </a:xfrm>
            <a:prstGeom prst="line">
              <a:avLst/>
            </a:prstGeom>
            <a:ln w="28575">
              <a:solidFill>
                <a:srgbClr val="2B3E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305670" y="2080929"/>
            <a:ext cx="57542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"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kumimoji="0" lang="en-US" sz="2000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pre-trained 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Glove</a:t>
            </a:r>
            <a:r>
              <a:rPr kumimoji="0" lang="en-US" sz="2000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"/>
              <a:tabLst/>
              <a:defRPr/>
            </a:pPr>
            <a:r>
              <a:rPr lang="en-US" dirty="0">
                <a:solidFill>
                  <a:srgbClr val="F5F5F5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MLP</a:t>
            </a:r>
            <a:r>
              <a:rPr kumimoji="0" lang="en-US" sz="2000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pre-trained 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Fast-Text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ý"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MLP</a:t>
            </a:r>
            <a:r>
              <a:rPr kumimoji="0" lang="en-US" sz="2000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Self-Trained 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"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Self-Trained</a:t>
            </a:r>
            <a:r>
              <a:rPr kumimoji="0" lang="en-US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Embeddings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49F25-134A-4C81-BBFD-B2464D12D1C1}"/>
              </a:ext>
            </a:extLst>
          </p:cNvPr>
          <p:cNvSpPr txBox="1"/>
          <p:nvPr/>
        </p:nvSpPr>
        <p:spPr>
          <a:xfrm>
            <a:off x="1446695" y="730426"/>
            <a:ext cx="609452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B3E42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 Network Models</a:t>
            </a:r>
            <a:endParaRPr kumimoji="0" lang="el-GR" b="1" i="0" u="none" strike="noStrike" kern="1200" cap="none" spc="0" normalizeH="0" baseline="0" noProof="0" dirty="0">
              <a:ln>
                <a:noFill/>
              </a:ln>
              <a:solidFill>
                <a:srgbClr val="2B3E42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416725" y="4487159"/>
            <a:ext cx="6565500" cy="1620343"/>
            <a:chOff x="4416725" y="4487159"/>
            <a:chExt cx="6565500" cy="1620343"/>
          </a:xfrm>
        </p:grpSpPr>
        <p:sp>
          <p:nvSpPr>
            <p:cNvPr id="11" name="Rectangle 10"/>
            <p:cNvSpPr/>
            <p:nvPr/>
          </p:nvSpPr>
          <p:spPr>
            <a:xfrm>
              <a:off x="4543718" y="4487159"/>
              <a:ext cx="6438507" cy="1501592"/>
            </a:xfrm>
            <a:prstGeom prst="rect">
              <a:avLst/>
            </a:prstGeom>
            <a:solidFill>
              <a:srgbClr val="F258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416725" y="4615132"/>
              <a:ext cx="6430423" cy="149237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pic>
          <p:nvPicPr>
            <p:cNvPr id="9" name="Εικόνα 8">
              <a:extLst>
                <a:ext uri="{FF2B5EF4-FFF2-40B4-BE49-F238E27FC236}">
                  <a16:creationId xmlns:a16="http://schemas.microsoft.com/office/drawing/2014/main" xmlns="" id="{AA6C0B42-FAA9-4F98-9ECA-3D0674CB069E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599" y="4642771"/>
              <a:ext cx="6423549" cy="1461173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" y="616620"/>
            <a:ext cx="1005004" cy="10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309" y="474482"/>
            <a:ext cx="11681383" cy="5909037"/>
            <a:chOff x="386499" y="303228"/>
            <a:chExt cx="11681383" cy="5909037"/>
          </a:xfrm>
        </p:grpSpPr>
        <p:sp>
          <p:nvSpPr>
            <p:cNvPr id="10" name="Rounded Rectangle 9"/>
            <p:cNvSpPr/>
            <p:nvPr/>
          </p:nvSpPr>
          <p:spPr>
            <a:xfrm>
              <a:off x="548326" y="303228"/>
              <a:ext cx="11519556" cy="5740925"/>
            </a:xfrm>
            <a:prstGeom prst="round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86499" y="471340"/>
              <a:ext cx="11519556" cy="5740925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176433" y="2130458"/>
              <a:ext cx="5446816" cy="2696066"/>
            </a:xfrm>
            <a:prstGeom prst="rect">
              <a:avLst/>
            </a:prstGeom>
            <a:noFill/>
            <a:ln w="38100">
              <a:solidFill>
                <a:srgbClr val="2B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xmlns="" id="{EE2CD675-DD03-4A74-9058-837308C930C0}"/>
                </a:ext>
              </a:extLst>
            </p:cNvPr>
            <p:cNvPicPr/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6433" y="2269384"/>
              <a:ext cx="5372100" cy="2319231"/>
            </a:xfrm>
            <a:prstGeom prst="rect">
              <a:avLst/>
            </a:prstGeom>
          </p:spPr>
        </p:pic>
        <p:pic>
          <p:nvPicPr>
            <p:cNvPr id="24" name="Εικόνα 23">
              <a:extLst>
                <a:ext uri="{FF2B5EF4-FFF2-40B4-BE49-F238E27FC236}">
                  <a16:creationId xmlns:a16="http://schemas.microsoft.com/office/drawing/2014/main" xmlns="" id="{0A68F02D-7AC3-48E8-B0AC-B89012627B01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3466" y="964550"/>
              <a:ext cx="5372099" cy="49289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9511645" y="4260914"/>
              <a:ext cx="612743" cy="254525"/>
            </a:xfrm>
            <a:prstGeom prst="rect">
              <a:avLst/>
            </a:prstGeom>
            <a:noFill/>
            <a:ln w="57150">
              <a:solidFill>
                <a:srgbClr val="F258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738361" y="670300"/>
            <a:ext cx="4613764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747E80"/>
                </a:solidFill>
                <a:latin typeface="Century Gothic" panose="020B0502020202020204" pitchFamily="34" charset="0"/>
              </a:rPr>
              <a:t>Confusion Matrix &amp; Classification Report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6344">
            <a:off x="10088442" y="5228850"/>
            <a:ext cx="998936" cy="9989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0040075">
            <a:off x="10480872" y="566689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3E42"/>
                </a:solidFill>
                <a:latin typeface="Century Gothic" panose="020B0502020202020204" pitchFamily="34" charset="0"/>
              </a:rPr>
              <a:t>Model</a:t>
            </a:r>
            <a:endParaRPr lang="en-US" b="1" dirty="0">
              <a:solidFill>
                <a:srgbClr val="2B3E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2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89089" y="493701"/>
            <a:ext cx="12481089" cy="1297388"/>
          </a:xfrm>
          <a:prstGeom prst="rect">
            <a:avLst/>
          </a:prstGeom>
          <a:solidFill>
            <a:srgbClr val="2B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46695" y="773063"/>
            <a:ext cx="6096000" cy="785799"/>
            <a:chOff x="1427122" y="1564675"/>
            <a:chExt cx="6096000" cy="785799"/>
          </a:xfrm>
        </p:grpSpPr>
        <p:sp>
          <p:nvSpPr>
            <p:cNvPr id="2" name="Rectangle 1"/>
            <p:cNvSpPr/>
            <p:nvPr/>
          </p:nvSpPr>
          <p:spPr>
            <a:xfrm>
              <a:off x="1427122" y="1981142"/>
              <a:ext cx="2382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Find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Similar</a:t>
              </a:r>
              <a:r>
                <a:rPr kumimoji="0" 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Reviews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7122" y="156467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1508289" y="1910734"/>
              <a:ext cx="2834640" cy="665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737692" y="2199914"/>
            <a:ext cx="6716617" cy="3411607"/>
            <a:chOff x="1135646" y="2149844"/>
            <a:chExt cx="6716617" cy="3411607"/>
          </a:xfrm>
        </p:grpSpPr>
        <p:sp>
          <p:nvSpPr>
            <p:cNvPr id="4" name="Rectangle 3"/>
            <p:cNvSpPr/>
            <p:nvPr/>
          </p:nvSpPr>
          <p:spPr>
            <a:xfrm>
              <a:off x="1135646" y="2149844"/>
              <a:ext cx="6716617" cy="3411607"/>
            </a:xfrm>
            <a:prstGeom prst="rect">
              <a:avLst/>
            </a:prstGeom>
            <a:solidFill>
              <a:srgbClr val="F25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97719" y="2237135"/>
              <a:ext cx="6592471" cy="3226524"/>
            </a:xfrm>
            <a:prstGeom prst="rect">
              <a:avLst/>
            </a:prstGeom>
            <a:solidFill>
              <a:srgbClr val="F2EFE9"/>
            </a:solidFill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Extract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weights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best model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Select a user with </a:t>
              </a:r>
              <a:r>
                <a:rPr lang="en-US" sz="2000" b="1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 least </a:t>
              </a:r>
              <a:r>
                <a:rPr lang="en-US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</a:t>
              </a:r>
              <a:r>
                <a:rPr lang="en-US" dirty="0" smtClean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review</a:t>
              </a:r>
              <a:endParaRPr lang="en-US" dirty="0">
                <a:solidFill>
                  <a:srgbClr val="2B3E42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Sort </a:t>
              </a:r>
              <a:r>
                <a:rPr lang="en-US" dirty="0" smtClean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by rating </a:t>
              </a:r>
              <a:r>
                <a:rPr lang="en-US" sz="2000" b="1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stars</a:t>
              </a:r>
              <a:r>
                <a:rPr lang="en-US" sz="2000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and </a:t>
              </a:r>
              <a:r>
                <a:rPr lang="en-US" dirty="0" smtClean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keep the </a:t>
              </a:r>
              <a:r>
                <a:rPr lang="en-US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most </a:t>
              </a:r>
              <a:r>
                <a:rPr lang="en-US" sz="2000" b="1" dirty="0">
                  <a:solidFill>
                    <a:srgbClr val="2B3E42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recent review</a:t>
              </a:r>
              <a:endParaRPr lang="en-US" b="1" dirty="0">
                <a:solidFill>
                  <a:srgbClr val="2B3E42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Find similar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reviews using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cosine similarity</a:t>
              </a:r>
              <a:endParaRPr lang="en-US" sz="2000" b="1" dirty="0">
                <a:solidFill>
                  <a:srgbClr val="2B3E42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Return the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restaurant</a:t>
              </a:r>
              <a:r>
                <a:rPr kumimoji="0" 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1800" b="0" i="0" u="none" strike="noStrike" kern="1200" cap="none" spc="0" normalizeH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matches the 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preferences</a:t>
              </a:r>
              <a:r>
                <a:rPr kumimoji="0" 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1800" b="0" i="0" u="none" strike="noStrike" kern="1200" cap="none" spc="0" normalizeH="0" noProof="0" dirty="0" smtClean="0">
                  <a:ln>
                    <a:noFill/>
                  </a:ln>
                  <a:solidFill>
                    <a:srgbClr val="2B3E42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of the user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E42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49F25-134A-4C81-BBFD-B2464D12D1C1}"/>
              </a:ext>
            </a:extLst>
          </p:cNvPr>
          <p:cNvSpPr txBox="1"/>
          <p:nvPr/>
        </p:nvSpPr>
        <p:spPr>
          <a:xfrm>
            <a:off x="1446695" y="730426"/>
            <a:ext cx="609452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endParaRPr kumimoji="0" lang="el-G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5" y="677058"/>
            <a:ext cx="852520" cy="8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323</Words>
  <Application>Microsoft Office PowerPoint</Application>
  <PresentationFormat>Widescreen</PresentationFormat>
  <Paragraphs>62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Vasileios Kotsomytis</dc:creator>
  <cp:lastModifiedBy>Athina Spanou</cp:lastModifiedBy>
  <cp:revision>33</cp:revision>
  <dcterms:created xsi:type="dcterms:W3CDTF">2020-10-13T12:36:18Z</dcterms:created>
  <dcterms:modified xsi:type="dcterms:W3CDTF">2020-10-15T18:26:48Z</dcterms:modified>
</cp:coreProperties>
</file>